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70" r:id="rId2"/>
    <p:sldId id="268" r:id="rId3"/>
    <p:sldId id="258" r:id="rId4"/>
    <p:sldId id="271" r:id="rId5"/>
    <p:sldId id="273" r:id="rId6"/>
    <p:sldId id="274" r:id="rId7"/>
    <p:sldId id="262" r:id="rId8"/>
    <p:sldId id="276" r:id="rId9"/>
    <p:sldId id="265" r:id="rId10"/>
    <p:sldId id="275" r:id="rId11"/>
    <p:sldId id="269" r:id="rId12"/>
  </p:sldIdLst>
  <p:sldSz cx="18288000" cy="10287000"/>
  <p:notesSz cx="6858000" cy="9144000"/>
  <p:embeddedFontLst>
    <p:embeddedFont>
      <p:font typeface="DM Sans" pitchFamily="2" charset="0"/>
      <p:regular r:id="rId14"/>
      <p:bold r:id="rId15"/>
      <p:italic r:id="rId16"/>
      <p:boldItalic r:id="rId17"/>
    </p:embeddedFont>
    <p:embeddedFont>
      <p:font typeface="Georgia" panose="02040502050405020303" pitchFamily="18" charset="0"/>
      <p:regular r:id="rId18"/>
      <p:bold r:id="rId19"/>
      <p:italic r:id="rId20"/>
      <p:boldItalic r:id="rId21"/>
    </p:embeddedFont>
    <p:embeddedFont>
      <p:font typeface="Oswald" panose="00000500000000000000" pitchFamily="2" charset="0"/>
      <p:regular r:id="rId22"/>
      <p:bold r:id="rId23"/>
    </p:embeddedFont>
    <p:embeddedFont>
      <p:font typeface="Oswald Bold" panose="00000800000000000000"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1" autoAdjust="0"/>
    <p:restoredTop sz="94660" autoAdjust="0"/>
  </p:normalViewPr>
  <p:slideViewPr>
    <p:cSldViewPr>
      <p:cViewPr varScale="1">
        <p:scale>
          <a:sx n="39" d="100"/>
          <a:sy n="39" d="100"/>
        </p:scale>
        <p:origin x="102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B4F20-68FC-47B8-AF2D-A556ADC44C7A}"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B2D41-0FEB-4445-A354-ADE65667CF21}" type="slidenum">
              <a:rPr lang="en-US" smtClean="0"/>
              <a:t>‹#›</a:t>
            </a:fld>
            <a:endParaRPr lang="en-US"/>
          </a:p>
        </p:txBody>
      </p:sp>
    </p:spTree>
    <p:extLst>
      <p:ext uri="{BB962C8B-B14F-4D97-AF65-F5344CB8AC3E}">
        <p14:creationId xmlns:p14="http://schemas.microsoft.com/office/powerpoint/2010/main" val="1462796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B2D41-0FEB-4445-A354-ADE65667CF21}" type="slidenum">
              <a:rPr lang="en-US" smtClean="0"/>
              <a:t>3</a:t>
            </a:fld>
            <a:endParaRPr lang="en-US"/>
          </a:p>
        </p:txBody>
      </p:sp>
    </p:spTree>
    <p:extLst>
      <p:ext uri="{BB962C8B-B14F-4D97-AF65-F5344CB8AC3E}">
        <p14:creationId xmlns:p14="http://schemas.microsoft.com/office/powerpoint/2010/main" val="82415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5B733-ABED-C9E6-525F-8A3C9D3C3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6CE98-E827-1AB6-72AE-530CFC1247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F8E62-213D-3017-511C-4D9224D187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FC1599-9297-26BF-95FC-D24589F2426E}"/>
              </a:ext>
            </a:extLst>
          </p:cNvPr>
          <p:cNvSpPr>
            <a:spLocks noGrp="1"/>
          </p:cNvSpPr>
          <p:nvPr>
            <p:ph type="sldNum" sz="quarter" idx="5"/>
          </p:nvPr>
        </p:nvSpPr>
        <p:spPr/>
        <p:txBody>
          <a:bodyPr/>
          <a:lstStyle/>
          <a:p>
            <a:fld id="{854B2D41-0FEB-4445-A354-ADE65667CF21}" type="slidenum">
              <a:rPr lang="en-US" smtClean="0"/>
              <a:t>5</a:t>
            </a:fld>
            <a:endParaRPr lang="en-US"/>
          </a:p>
        </p:txBody>
      </p:sp>
    </p:spTree>
    <p:extLst>
      <p:ext uri="{BB962C8B-B14F-4D97-AF65-F5344CB8AC3E}">
        <p14:creationId xmlns:p14="http://schemas.microsoft.com/office/powerpoint/2010/main" val="3705249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B2D41-0FEB-4445-A354-ADE65667CF21}" type="slidenum">
              <a:rPr lang="en-US" smtClean="0"/>
              <a:t>6</a:t>
            </a:fld>
            <a:endParaRPr lang="en-US"/>
          </a:p>
        </p:txBody>
      </p:sp>
    </p:spTree>
    <p:extLst>
      <p:ext uri="{BB962C8B-B14F-4D97-AF65-F5344CB8AC3E}">
        <p14:creationId xmlns:p14="http://schemas.microsoft.com/office/powerpoint/2010/main" val="1308531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hyperlink" Target="https://www.youtube.com/watch?v=7MceDfpnP8k"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youtube.com/watch?v=9Mz84cwVmS0" TargetMode="External"/><Relationship Id="rId5" Type="http://schemas.openxmlformats.org/officeDocument/2006/relationships/hyperlink" Target="https://www.mdpi.com/2072-6694/15/14/3608?type=check_update&amp;version=2" TargetMode="External"/><Relationship Id="rId4" Type="http://schemas.openxmlformats.org/officeDocument/2006/relationships/hyperlink" Target="https://www.kaggle.com/competitions/histopathologic-cancer-detec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4.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30940-8DC5-3B7A-6A48-92C7AB04BF4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898135-5FCE-5DC0-E523-4EC2F1709658}"/>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alphaModFix/>
            </a:blip>
            <a:stretch>
              <a:fillRect t="-38888" b="-38888"/>
            </a:stretch>
          </a:blipFill>
        </p:spPr>
        <p:txBody>
          <a:bodyPr/>
          <a:lstStyle/>
          <a:p>
            <a:endParaRPr lang="en-US" dirty="0"/>
          </a:p>
        </p:txBody>
      </p:sp>
      <p:pic>
        <p:nvPicPr>
          <p:cNvPr id="1026" name="Picture 2">
            <a:extLst>
              <a:ext uri="{FF2B5EF4-FFF2-40B4-BE49-F238E27FC236}">
                <a16:creationId xmlns:a16="http://schemas.microsoft.com/office/drawing/2014/main" id="{6B6BF256-7874-36E9-BDB5-013262AA15B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934200" y="4076700"/>
            <a:ext cx="9372600" cy="43153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F21F16-F661-CABD-A0B3-81252B2CF9A2}"/>
              </a:ext>
            </a:extLst>
          </p:cNvPr>
          <p:cNvSpPr txBox="1"/>
          <p:nvPr/>
        </p:nvSpPr>
        <p:spPr>
          <a:xfrm>
            <a:off x="-167528" y="1714500"/>
            <a:ext cx="13513414" cy="2123658"/>
          </a:xfrm>
          <a:prstGeom prst="rect">
            <a:avLst/>
          </a:prstGeom>
          <a:noFill/>
        </p:spPr>
        <p:txBody>
          <a:bodyPr wrap="square" rtlCol="0">
            <a:spAutoFit/>
          </a:bodyPr>
          <a:lstStyle/>
          <a:p>
            <a:pPr algn="ctr"/>
            <a:r>
              <a:rPr lang="en-US" sz="6600" b="1" dirty="0">
                <a:latin typeface="Oswald Bold" panose="00000800000000000000" charset="0"/>
              </a:rPr>
              <a:t>Histopathologic Cancer Detection using Deep Learning</a:t>
            </a:r>
          </a:p>
        </p:txBody>
      </p:sp>
    </p:spTree>
    <p:extLst>
      <p:ext uri="{BB962C8B-B14F-4D97-AF65-F5344CB8AC3E}">
        <p14:creationId xmlns:p14="http://schemas.microsoft.com/office/powerpoint/2010/main" val="3238729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538888" y="1195362"/>
            <a:ext cx="8904094" cy="153336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RESOURCES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F4C941BB-C450-49E2-63E4-EDF5E01E746E}"/>
              </a:ext>
            </a:extLst>
          </p:cNvPr>
          <p:cNvSpPr txBox="1"/>
          <p:nvPr/>
        </p:nvSpPr>
        <p:spPr>
          <a:xfrm>
            <a:off x="2362200" y="3424547"/>
            <a:ext cx="13271672" cy="518449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Georgia" panose="02040502050405020303" pitchFamily="18" charset="0"/>
                <a:hlinkClick r:id="rId4"/>
              </a:rPr>
              <a:t>https://www.kaggle.com/competitions/histopathologic-cancer-detection</a:t>
            </a:r>
            <a:endParaRPr lang="en-US" sz="2800" dirty="0">
              <a:latin typeface="Georgia" panose="02040502050405020303" pitchFamily="18" charset="0"/>
            </a:endParaRPr>
          </a:p>
          <a:p>
            <a:pPr marL="457200" indent="-457200">
              <a:lnSpc>
                <a:spcPct val="150000"/>
              </a:lnSpc>
              <a:buFont typeface="Arial" panose="020B0604020202020204" pitchFamily="34" charset="0"/>
              <a:buChar char="•"/>
            </a:pPr>
            <a:r>
              <a:rPr lang="en-US" sz="2800" dirty="0">
                <a:latin typeface="Georgia" panose="02040502050405020303" pitchFamily="18" charset="0"/>
                <a:hlinkClick r:id="rId5"/>
              </a:rPr>
              <a:t>https://www.mdpi.com/2072-6694/15/14/3608?type=check_update&amp;version=2</a:t>
            </a:r>
            <a:endParaRPr lang="en-US" sz="2800" dirty="0">
              <a:latin typeface="Georgia" panose="02040502050405020303" pitchFamily="18" charset="0"/>
            </a:endParaRPr>
          </a:p>
          <a:p>
            <a:pPr marL="457200" indent="-457200">
              <a:lnSpc>
                <a:spcPct val="150000"/>
              </a:lnSpc>
              <a:buFont typeface="Arial" panose="020B0604020202020204" pitchFamily="34" charset="0"/>
              <a:buChar char="•"/>
            </a:pPr>
            <a:r>
              <a:rPr lang="en-US" sz="2800" dirty="0">
                <a:latin typeface="Georgia" panose="02040502050405020303" pitchFamily="18" charset="0"/>
                <a:hlinkClick r:id="rId6"/>
              </a:rPr>
              <a:t>https://www.youtube.com/watch?v=9Mz84cwVmS0</a:t>
            </a:r>
            <a:r>
              <a:rPr lang="en-US" sz="2800" dirty="0">
                <a:latin typeface="Georgia" panose="02040502050405020303" pitchFamily="18" charset="0"/>
              </a:rPr>
              <a:t> - Detecting cancer in real-time with machine learning</a:t>
            </a:r>
          </a:p>
          <a:p>
            <a:pPr marL="457200" indent="-457200">
              <a:lnSpc>
                <a:spcPct val="150000"/>
              </a:lnSpc>
              <a:buFont typeface="Arial" panose="020B0604020202020204" pitchFamily="34" charset="0"/>
              <a:buChar char="•"/>
            </a:pPr>
            <a:r>
              <a:rPr lang="en-US" sz="2800" dirty="0">
                <a:latin typeface="Georgia" panose="02040502050405020303" pitchFamily="18" charset="0"/>
                <a:hlinkClick r:id="rId7"/>
              </a:rPr>
              <a:t>https://www.youtube.com/watch?v=7MceDfpnP8k</a:t>
            </a:r>
            <a:r>
              <a:rPr lang="en-US" sz="2800" dirty="0">
                <a:latin typeface="Georgia" panose="02040502050405020303" pitchFamily="18" charset="0"/>
              </a:rPr>
              <a:t> - Cancer Detection Using Deep Learning</a:t>
            </a:r>
          </a:p>
          <a:p>
            <a:pPr>
              <a:lnSpc>
                <a:spcPct val="150000"/>
              </a:lnSpc>
            </a:pPr>
            <a:endParaRPr lang="en-US" sz="2800" dirty="0">
              <a:latin typeface="Georgia" panose="02040502050405020303" pitchFamily="18" charset="0"/>
            </a:endParaRPr>
          </a:p>
        </p:txBody>
      </p:sp>
    </p:spTree>
    <p:extLst>
      <p:ext uri="{BB962C8B-B14F-4D97-AF65-F5344CB8AC3E}">
        <p14:creationId xmlns:p14="http://schemas.microsoft.com/office/powerpoint/2010/main" val="103069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61733" y="2105045"/>
            <a:ext cx="8097687" cy="1533368"/>
          </a:xfrm>
          <a:prstGeom prst="rect">
            <a:avLst/>
          </a:prstGeom>
        </p:spPr>
        <p:txBody>
          <a:bodyPr lIns="0" tIns="0" rIns="0" bIns="0" rtlCol="0" anchor="t">
            <a:spAutoFit/>
          </a:bodyPr>
          <a:lstStyle/>
          <a:p>
            <a:pPr marL="0" lvl="0" indent="0">
              <a:lnSpc>
                <a:spcPts val="13015"/>
              </a:lnSpc>
              <a:spcBef>
                <a:spcPct val="0"/>
              </a:spcBef>
            </a:pPr>
            <a:r>
              <a:rPr lang="en-US" sz="9431" spc="924" dirty="0">
                <a:solidFill>
                  <a:srgbClr val="231F20"/>
                </a:solidFill>
                <a:latin typeface="Oswald Bold"/>
              </a:rPr>
              <a:t>THANK YOU</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580377">
            <a:off x="10982580" y="4542772"/>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TEAM-4</a:t>
            </a:r>
          </a:p>
        </p:txBody>
      </p:sp>
      <p:grpSp>
        <p:nvGrpSpPr>
          <p:cNvPr id="6" name="Group 6"/>
          <p:cNvGrpSpPr/>
          <p:nvPr/>
        </p:nvGrpSpPr>
        <p:grpSpPr>
          <a:xfrm>
            <a:off x="3427561" y="3868487"/>
            <a:ext cx="3145217" cy="2579164"/>
            <a:chOff x="0" y="0"/>
            <a:chExt cx="862412" cy="941838"/>
          </a:xfrm>
        </p:grpSpPr>
        <p:sp>
          <p:nvSpPr>
            <p:cNvPr id="7" name="Freeform 7"/>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txBody>
            <a:bodyPr/>
            <a:lstStyle/>
            <a:p>
              <a:endParaRPr lang="en-US" dirty="0"/>
            </a:p>
          </p:txBody>
        </p:sp>
        <p:sp>
          <p:nvSpPr>
            <p:cNvPr id="8" name="TextBox 8"/>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9" name="TextBox 9"/>
          <p:cNvSpPr txBox="1"/>
          <p:nvPr/>
        </p:nvSpPr>
        <p:spPr>
          <a:xfrm>
            <a:off x="3909928" y="4457700"/>
            <a:ext cx="2257081" cy="840936"/>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Mallikarjun </a:t>
            </a:r>
            <a:r>
              <a:rPr lang="en-US" sz="2738" spc="136" dirty="0" err="1">
                <a:solidFill>
                  <a:srgbClr val="FFFBFB"/>
                </a:solidFill>
                <a:latin typeface="DM Sans"/>
              </a:rPr>
              <a:t>Aitha</a:t>
            </a:r>
            <a:endParaRPr lang="en-US" sz="2738" spc="136" dirty="0">
              <a:solidFill>
                <a:srgbClr val="FFFBFB"/>
              </a:solidFill>
              <a:latin typeface="DM Sans"/>
            </a:endParaRPr>
          </a:p>
        </p:txBody>
      </p:sp>
      <p:sp>
        <p:nvSpPr>
          <p:cNvPr id="10" name="TextBox 10"/>
          <p:cNvSpPr txBox="1"/>
          <p:nvPr/>
        </p:nvSpPr>
        <p:spPr>
          <a:xfrm>
            <a:off x="3843202" y="5387446"/>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Team Leader</a:t>
            </a:r>
          </a:p>
        </p:txBody>
      </p:sp>
      <p:grpSp>
        <p:nvGrpSpPr>
          <p:cNvPr id="14" name="Group 14"/>
          <p:cNvGrpSpPr/>
          <p:nvPr/>
        </p:nvGrpSpPr>
        <p:grpSpPr>
          <a:xfrm>
            <a:off x="7583238" y="3868487"/>
            <a:ext cx="3145217" cy="2579164"/>
            <a:chOff x="0" y="0"/>
            <a:chExt cx="862412" cy="941838"/>
          </a:xfrm>
        </p:grpSpPr>
        <p:sp>
          <p:nvSpPr>
            <p:cNvPr id="15" name="Freeform 15"/>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txBody>
            <a:bodyPr/>
            <a:lstStyle/>
            <a:p>
              <a:endParaRPr lang="en-US"/>
            </a:p>
          </p:txBody>
        </p:sp>
        <p:sp>
          <p:nvSpPr>
            <p:cNvPr id="16" name="TextBox 16"/>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8055182" y="4457700"/>
            <a:ext cx="2213980" cy="840936"/>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Saileela Uruvakili</a:t>
            </a:r>
          </a:p>
        </p:txBody>
      </p:sp>
      <p:sp>
        <p:nvSpPr>
          <p:cNvPr id="18" name="TextBox 18"/>
          <p:cNvSpPr txBox="1"/>
          <p:nvPr/>
        </p:nvSpPr>
        <p:spPr>
          <a:xfrm>
            <a:off x="7998879" y="5387446"/>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Data Scientist</a:t>
            </a:r>
          </a:p>
        </p:txBody>
      </p:sp>
      <p:grpSp>
        <p:nvGrpSpPr>
          <p:cNvPr id="22" name="Group 22"/>
          <p:cNvGrpSpPr/>
          <p:nvPr/>
        </p:nvGrpSpPr>
        <p:grpSpPr>
          <a:xfrm>
            <a:off x="11738106" y="3868487"/>
            <a:ext cx="3145217" cy="2579164"/>
            <a:chOff x="0" y="0"/>
            <a:chExt cx="862412" cy="941838"/>
          </a:xfrm>
        </p:grpSpPr>
        <p:sp>
          <p:nvSpPr>
            <p:cNvPr id="23" name="Freeform 23"/>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txBody>
            <a:bodyPr/>
            <a:lstStyle/>
            <a:p>
              <a:endParaRPr lang="en-US"/>
            </a:p>
          </p:txBody>
        </p:sp>
        <p:sp>
          <p:nvSpPr>
            <p:cNvPr id="24" name="TextBox 24"/>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25" name="TextBox 25"/>
          <p:cNvSpPr txBox="1"/>
          <p:nvPr/>
        </p:nvSpPr>
        <p:spPr>
          <a:xfrm>
            <a:off x="12344400" y="4457700"/>
            <a:ext cx="2009227" cy="840936"/>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Venkata Sai Rakesh</a:t>
            </a:r>
          </a:p>
        </p:txBody>
      </p:sp>
      <p:sp>
        <p:nvSpPr>
          <p:cNvPr id="26" name="TextBox 26"/>
          <p:cNvSpPr txBox="1"/>
          <p:nvPr/>
        </p:nvSpPr>
        <p:spPr>
          <a:xfrm>
            <a:off x="12153746" y="5387446"/>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App Developer</a:t>
            </a:r>
          </a:p>
        </p:txBody>
      </p:sp>
      <p:sp>
        <p:nvSpPr>
          <p:cNvPr id="30" name="Freeform 30"/>
          <p:cNvSpPr/>
          <p:nvPr/>
        </p:nvSpPr>
        <p:spPr>
          <a:xfrm>
            <a:off x="3427561" y="6447651"/>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a:p>
        </p:txBody>
      </p:sp>
      <p:sp>
        <p:nvSpPr>
          <p:cNvPr id="31" name="Freeform 31"/>
          <p:cNvSpPr/>
          <p:nvPr/>
        </p:nvSpPr>
        <p:spPr>
          <a:xfrm>
            <a:off x="7583238" y="6447651"/>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a:p>
        </p:txBody>
      </p:sp>
      <p:sp>
        <p:nvSpPr>
          <p:cNvPr id="32" name="Freeform 32"/>
          <p:cNvSpPr/>
          <p:nvPr/>
        </p:nvSpPr>
        <p:spPr>
          <a:xfrm>
            <a:off x="11738106" y="6447651"/>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a:p>
        </p:txBody>
      </p:sp>
      <p:sp>
        <p:nvSpPr>
          <p:cNvPr id="33" name="Freeform 33"/>
          <p:cNvSpPr/>
          <p:nvPr/>
        </p:nvSpPr>
        <p:spPr>
          <a:xfrm>
            <a:off x="14554200" y="9534819"/>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grpSp>
        <p:nvGrpSpPr>
          <p:cNvPr id="8" name="Group 8"/>
          <p:cNvGrpSpPr/>
          <p:nvPr/>
        </p:nvGrpSpPr>
        <p:grpSpPr>
          <a:xfrm>
            <a:off x="1028700" y="2552700"/>
            <a:ext cx="12259610" cy="3466204"/>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grpSp>
        <p:nvGrpSpPr>
          <p:cNvPr id="13" name="Group 13"/>
          <p:cNvGrpSpPr/>
          <p:nvPr/>
        </p:nvGrpSpPr>
        <p:grpSpPr>
          <a:xfrm>
            <a:off x="1028700" y="6438900"/>
            <a:ext cx="12259610" cy="2938114"/>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2142191" y="888605"/>
            <a:ext cx="8983009" cy="1447319"/>
          </a:xfrm>
          <a:prstGeom prst="rect">
            <a:avLst/>
          </a:prstGeom>
        </p:spPr>
        <p:txBody>
          <a:bodyPr wrap="square" lIns="0" tIns="0" rIns="0" bIns="0" rtlCol="0" anchor="t">
            <a:spAutoFit/>
          </a:bodyPr>
          <a:lstStyle/>
          <a:p>
            <a:pPr>
              <a:lnSpc>
                <a:spcPts val="13774"/>
              </a:lnSpc>
            </a:pPr>
            <a:r>
              <a:rPr lang="en-US" sz="4400" spc="600" dirty="0">
                <a:solidFill>
                  <a:srgbClr val="231F20"/>
                </a:solidFill>
                <a:latin typeface="Oswald Bold"/>
              </a:rPr>
              <a:t>BUSINESS UNDERSTANDING</a:t>
            </a:r>
          </a:p>
        </p:txBody>
      </p:sp>
      <p:sp>
        <p:nvSpPr>
          <p:cNvPr id="18" name="TextBox 18"/>
          <p:cNvSpPr txBox="1"/>
          <p:nvPr/>
        </p:nvSpPr>
        <p:spPr>
          <a:xfrm>
            <a:off x="1813734" y="3343751"/>
            <a:ext cx="10683066" cy="1723549"/>
          </a:xfrm>
          <a:prstGeom prst="rect">
            <a:avLst/>
          </a:prstGeom>
        </p:spPr>
        <p:txBody>
          <a:bodyPr wrap="square" lIns="0" tIns="0" rIns="0" bIns="0" rtlCol="0" anchor="t">
            <a:spAutoFit/>
          </a:bodyPr>
          <a:lstStyle/>
          <a:p>
            <a:pPr marL="0" algn="just" rtl="0" eaLnBrk="1" latinLnBrk="0" hangingPunct="1">
              <a:spcBef>
                <a:spcPts val="0"/>
              </a:spcBef>
              <a:spcAft>
                <a:spcPts val="0"/>
              </a:spcAft>
            </a:pPr>
            <a:r>
              <a:rPr lang="en-US" sz="2800" kern="1200" dirty="0">
                <a:solidFill>
                  <a:srgbClr val="000000"/>
                </a:solidFill>
                <a:effectLst/>
                <a:latin typeface="Georgia" panose="02040502050405020303" pitchFamily="18" charset="0"/>
                <a:ea typeface="+mn-ea"/>
                <a:cs typeface="Arial" panose="020B0604020202020204" pitchFamily="34" charset="0"/>
              </a:rPr>
              <a:t>Metastatic cancer is a serious health issue that requires early detection and treatment. By identifying tumor tissue in small  image  patches,  we  can  help  doctors  and  medical professionals detect  cancer  earlier  and  improve  patient outcomes.</a:t>
            </a:r>
          </a:p>
        </p:txBody>
      </p:sp>
      <p:sp>
        <p:nvSpPr>
          <p:cNvPr id="19" name="TextBox 19"/>
          <p:cNvSpPr txBox="1"/>
          <p:nvPr/>
        </p:nvSpPr>
        <p:spPr>
          <a:xfrm>
            <a:off x="1813734" y="7091810"/>
            <a:ext cx="10683066" cy="1292662"/>
          </a:xfrm>
          <a:prstGeom prst="rect">
            <a:avLst/>
          </a:prstGeom>
        </p:spPr>
        <p:txBody>
          <a:bodyPr wrap="square" lIns="0" tIns="0" rIns="0" bIns="0" rtlCol="0" anchor="t">
            <a:spAutoFit/>
          </a:bodyPr>
          <a:lstStyle/>
          <a:p>
            <a:pPr marL="0" algn="just" rtl="0" eaLnBrk="1" latinLnBrk="0" hangingPunct="1">
              <a:spcBef>
                <a:spcPts val="0"/>
              </a:spcBef>
              <a:spcAft>
                <a:spcPts val="0"/>
              </a:spcAft>
            </a:pPr>
            <a:r>
              <a:rPr lang="en-US" sz="2800" kern="1200" dirty="0">
                <a:solidFill>
                  <a:srgbClr val="000000"/>
                </a:solidFill>
                <a:effectLst/>
                <a:latin typeface="Georgia" panose="02040502050405020303" pitchFamily="18" charset="0"/>
                <a:ea typeface="+mn-ea"/>
                <a:cs typeface="Arial" panose="020B0604020202020204" pitchFamily="34" charset="0"/>
              </a:rPr>
              <a:t>The utilization of Deep Convolutional Neural Networks for precise cancer identification in minute image patches holds significant promise for personalized medicine.</a:t>
            </a:r>
            <a:endParaRPr lang="en-US" sz="3600" dirty="0">
              <a:effectLst/>
            </a:endParaRP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9FFE2-3514-BB76-83B0-2DA78C471DBD}"/>
            </a:ext>
          </a:extLst>
        </p:cNvPr>
        <p:cNvGrpSpPr/>
        <p:nvPr/>
      </p:nvGrpSpPr>
      <p:grpSpPr>
        <a:xfrm>
          <a:off x="0" y="0"/>
          <a:ext cx="0" cy="0"/>
          <a:chOff x="0" y="0"/>
          <a:chExt cx="0" cy="0"/>
        </a:xfrm>
      </p:grpSpPr>
      <p:sp>
        <p:nvSpPr>
          <p:cNvPr id="13" name="Freeform 9">
            <a:extLst>
              <a:ext uri="{FF2B5EF4-FFF2-40B4-BE49-F238E27FC236}">
                <a16:creationId xmlns:a16="http://schemas.microsoft.com/office/drawing/2014/main" id="{2D1981F8-5A98-25E2-CF04-50C31DA009F3}"/>
              </a:ext>
            </a:extLst>
          </p:cNvPr>
          <p:cNvSpPr/>
          <p:nvPr/>
        </p:nvSpPr>
        <p:spPr>
          <a:xfrm>
            <a:off x="7924800" y="5497776"/>
            <a:ext cx="9211610" cy="3959549"/>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1" name="Freeform 9">
            <a:extLst>
              <a:ext uri="{FF2B5EF4-FFF2-40B4-BE49-F238E27FC236}">
                <a16:creationId xmlns:a16="http://schemas.microsoft.com/office/drawing/2014/main" id="{0A40C676-4B9A-497B-2DCD-EE02BB72755F}"/>
              </a:ext>
            </a:extLst>
          </p:cNvPr>
          <p:cNvSpPr/>
          <p:nvPr/>
        </p:nvSpPr>
        <p:spPr>
          <a:xfrm>
            <a:off x="906791" y="1641667"/>
            <a:ext cx="8618209" cy="3042195"/>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6" name="Freeform 6">
            <a:extLst>
              <a:ext uri="{FF2B5EF4-FFF2-40B4-BE49-F238E27FC236}">
                <a16:creationId xmlns:a16="http://schemas.microsoft.com/office/drawing/2014/main" id="{7DC60711-1700-A869-C1E8-089527A0910F}"/>
              </a:ext>
            </a:extLst>
          </p:cNvPr>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Georgia" panose="02040502050405020303" pitchFamily="18" charset="0"/>
            </a:endParaRPr>
          </a:p>
        </p:txBody>
      </p:sp>
      <p:sp>
        <p:nvSpPr>
          <p:cNvPr id="7" name="Freeform 7">
            <a:extLst>
              <a:ext uri="{FF2B5EF4-FFF2-40B4-BE49-F238E27FC236}">
                <a16:creationId xmlns:a16="http://schemas.microsoft.com/office/drawing/2014/main" id="{5E36F199-6205-8B6E-24EE-CBF006358B79}"/>
              </a:ext>
            </a:extLst>
          </p:cNvPr>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Georgia" panose="02040502050405020303" pitchFamily="18" charset="0"/>
            </a:endParaRPr>
          </a:p>
        </p:txBody>
      </p:sp>
      <p:sp>
        <p:nvSpPr>
          <p:cNvPr id="2" name="TextBox 1">
            <a:extLst>
              <a:ext uri="{FF2B5EF4-FFF2-40B4-BE49-F238E27FC236}">
                <a16:creationId xmlns:a16="http://schemas.microsoft.com/office/drawing/2014/main" id="{DF228A9E-4D1E-8E32-79F3-9364F0424CE8}"/>
              </a:ext>
            </a:extLst>
          </p:cNvPr>
          <p:cNvSpPr txBox="1"/>
          <p:nvPr/>
        </p:nvSpPr>
        <p:spPr>
          <a:xfrm>
            <a:off x="1012696" y="2686848"/>
            <a:ext cx="8283704" cy="1569660"/>
          </a:xfrm>
          <a:prstGeom prst="rect">
            <a:avLst/>
          </a:prstGeom>
          <a:noFill/>
        </p:spPr>
        <p:txBody>
          <a:bodyPr wrap="square" rtlCol="0">
            <a:spAutoFit/>
          </a:bodyPr>
          <a:lstStyle/>
          <a:p>
            <a:r>
              <a:rPr lang="en-US" sz="2400" b="0" i="0" dirty="0">
                <a:effectLst/>
                <a:latin typeface="Georgia" panose="02040502050405020303" pitchFamily="18" charset="0"/>
              </a:rPr>
              <a:t>How can deep learning algorithms be leveraged to improve the accuracy and efficiency of cancer detection in histopathologic images, ultimately aiding pathologists in timely and accurate diagnosis?</a:t>
            </a:r>
          </a:p>
        </p:txBody>
      </p:sp>
      <p:sp>
        <p:nvSpPr>
          <p:cNvPr id="8" name="TextBox 7">
            <a:extLst>
              <a:ext uri="{FF2B5EF4-FFF2-40B4-BE49-F238E27FC236}">
                <a16:creationId xmlns:a16="http://schemas.microsoft.com/office/drawing/2014/main" id="{EA785D2B-6DFE-50A7-51C7-8837BEF055FF}"/>
              </a:ext>
            </a:extLst>
          </p:cNvPr>
          <p:cNvSpPr txBox="1"/>
          <p:nvPr/>
        </p:nvSpPr>
        <p:spPr>
          <a:xfrm>
            <a:off x="8259110" y="6593535"/>
            <a:ext cx="81534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Georgia" panose="02040502050405020303" pitchFamily="18" charset="0"/>
              </a:rPr>
              <a:t>Train deep learning models on histopathologic images to identify cancerous cells accurately.</a:t>
            </a:r>
          </a:p>
          <a:p>
            <a:pPr marL="285750" indent="-285750">
              <a:buFont typeface="Arial" panose="020B0604020202020204" pitchFamily="34" charset="0"/>
              <a:buChar char="•"/>
            </a:pPr>
            <a:r>
              <a:rPr lang="en-US" sz="2400" dirty="0">
                <a:latin typeface="Georgia" panose="02040502050405020303" pitchFamily="18" charset="0"/>
              </a:rPr>
              <a:t>Use advanced neural network architectures like CNNs to focus on relevant features.</a:t>
            </a:r>
          </a:p>
          <a:p>
            <a:pPr marL="285750" indent="-285750">
              <a:buFont typeface="Arial" panose="020B0604020202020204" pitchFamily="34" charset="0"/>
              <a:buChar char="•"/>
            </a:pPr>
            <a:r>
              <a:rPr lang="en-US" sz="2400" dirty="0">
                <a:latin typeface="Georgia" panose="02040502050405020303" pitchFamily="18" charset="0"/>
              </a:rPr>
              <a:t>Integrate computer-aided diagnosis systems to aid pathologists in making timely diagnoses.</a:t>
            </a:r>
          </a:p>
        </p:txBody>
      </p:sp>
      <p:sp>
        <p:nvSpPr>
          <p:cNvPr id="9" name="TextBox 8">
            <a:extLst>
              <a:ext uri="{FF2B5EF4-FFF2-40B4-BE49-F238E27FC236}">
                <a16:creationId xmlns:a16="http://schemas.microsoft.com/office/drawing/2014/main" id="{0471BC5B-D6E2-D2BF-7A78-DC18E0404274}"/>
              </a:ext>
            </a:extLst>
          </p:cNvPr>
          <p:cNvSpPr txBox="1"/>
          <p:nvPr/>
        </p:nvSpPr>
        <p:spPr>
          <a:xfrm>
            <a:off x="1047098" y="1940456"/>
            <a:ext cx="7597904" cy="523220"/>
          </a:xfrm>
          <a:prstGeom prst="rect">
            <a:avLst/>
          </a:prstGeom>
          <a:noFill/>
        </p:spPr>
        <p:txBody>
          <a:bodyPr wrap="square" rtlCol="0">
            <a:spAutoFit/>
          </a:bodyPr>
          <a:lstStyle/>
          <a:p>
            <a:r>
              <a:rPr lang="en-US" sz="2800" b="1" i="0" dirty="0">
                <a:effectLst/>
                <a:latin typeface="Oswald" pitchFamily="2" charset="77"/>
              </a:rPr>
              <a:t>PROBLEM STATEMENT</a:t>
            </a:r>
          </a:p>
        </p:txBody>
      </p:sp>
      <p:sp>
        <p:nvSpPr>
          <p:cNvPr id="10" name="TextBox 9">
            <a:extLst>
              <a:ext uri="{FF2B5EF4-FFF2-40B4-BE49-F238E27FC236}">
                <a16:creationId xmlns:a16="http://schemas.microsoft.com/office/drawing/2014/main" id="{DCE4E4EF-CE9E-138B-7974-E8B79C63E6F9}"/>
              </a:ext>
            </a:extLst>
          </p:cNvPr>
          <p:cNvSpPr txBox="1"/>
          <p:nvPr/>
        </p:nvSpPr>
        <p:spPr>
          <a:xfrm>
            <a:off x="8259110" y="5847143"/>
            <a:ext cx="12268200" cy="523220"/>
          </a:xfrm>
          <a:prstGeom prst="rect">
            <a:avLst/>
          </a:prstGeom>
          <a:noFill/>
        </p:spPr>
        <p:txBody>
          <a:bodyPr wrap="square" rtlCol="0">
            <a:spAutoFit/>
          </a:bodyPr>
          <a:lstStyle/>
          <a:p>
            <a:r>
              <a:rPr lang="en-US" sz="2800" b="1" i="0" dirty="0">
                <a:effectLst/>
                <a:latin typeface="Oswald" pitchFamily="2" charset="77"/>
              </a:rPr>
              <a:t>SOLUTION</a:t>
            </a:r>
          </a:p>
        </p:txBody>
      </p:sp>
      <p:pic>
        <p:nvPicPr>
          <p:cNvPr id="5122" name="Picture 2" descr="Cancers | Free Full-Text | Artificial Intelligence in Lung Cancer Pathology  Image Analysis">
            <a:extLst>
              <a:ext uri="{FF2B5EF4-FFF2-40B4-BE49-F238E27FC236}">
                <a16:creationId xmlns:a16="http://schemas.microsoft.com/office/drawing/2014/main" id="{C8131F76-743C-5D46-9FA2-D5C0D1B642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02352" y="1642144"/>
            <a:ext cx="3297339" cy="3047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95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6FFFF-637F-8281-FC1C-A1781457D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F2FFAF-5181-5281-7F1C-B465BD2C749D}"/>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6" name="Freeform 6">
            <a:extLst>
              <a:ext uri="{FF2B5EF4-FFF2-40B4-BE49-F238E27FC236}">
                <a16:creationId xmlns:a16="http://schemas.microsoft.com/office/drawing/2014/main" id="{F27B0212-F6F1-0622-F621-91283340D249}"/>
              </a:ext>
            </a:extLst>
          </p:cNvPr>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grpSp>
        <p:nvGrpSpPr>
          <p:cNvPr id="8" name="Group 8">
            <a:extLst>
              <a:ext uri="{FF2B5EF4-FFF2-40B4-BE49-F238E27FC236}">
                <a16:creationId xmlns:a16="http://schemas.microsoft.com/office/drawing/2014/main" id="{5D528AC1-BF77-5EEC-0BB2-3452970C404B}"/>
              </a:ext>
            </a:extLst>
          </p:cNvPr>
          <p:cNvGrpSpPr/>
          <p:nvPr/>
        </p:nvGrpSpPr>
        <p:grpSpPr>
          <a:xfrm>
            <a:off x="1028700" y="2552700"/>
            <a:ext cx="12259610" cy="3466204"/>
            <a:chOff x="0" y="0"/>
            <a:chExt cx="3682024" cy="746746"/>
          </a:xfrm>
        </p:grpSpPr>
        <p:sp>
          <p:nvSpPr>
            <p:cNvPr id="9" name="Freeform 9">
              <a:extLst>
                <a:ext uri="{FF2B5EF4-FFF2-40B4-BE49-F238E27FC236}">
                  <a16:creationId xmlns:a16="http://schemas.microsoft.com/office/drawing/2014/main" id="{8EB2AEB3-9F05-0068-F32B-7C6875A25F14}"/>
                </a:ext>
              </a:extLst>
            </p:cNvPr>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a:extLst>
                <a:ext uri="{FF2B5EF4-FFF2-40B4-BE49-F238E27FC236}">
                  <a16:creationId xmlns:a16="http://schemas.microsoft.com/office/drawing/2014/main" id="{BDDCD10C-69FC-D0BC-0C0E-1F9DE2002925}"/>
                </a:ext>
              </a:extLst>
            </p:cNvPr>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2" name="Freeform 12">
            <a:extLst>
              <a:ext uri="{FF2B5EF4-FFF2-40B4-BE49-F238E27FC236}">
                <a16:creationId xmlns:a16="http://schemas.microsoft.com/office/drawing/2014/main" id="{2A24F3E4-83D6-1E76-7907-323247BCB2D2}"/>
              </a:ext>
            </a:extLst>
          </p:cNvPr>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grpSp>
        <p:nvGrpSpPr>
          <p:cNvPr id="13" name="Group 13">
            <a:extLst>
              <a:ext uri="{FF2B5EF4-FFF2-40B4-BE49-F238E27FC236}">
                <a16:creationId xmlns:a16="http://schemas.microsoft.com/office/drawing/2014/main" id="{03E21062-1C17-CC65-F149-8026E00CEF4D}"/>
              </a:ext>
            </a:extLst>
          </p:cNvPr>
          <p:cNvGrpSpPr/>
          <p:nvPr/>
        </p:nvGrpSpPr>
        <p:grpSpPr>
          <a:xfrm>
            <a:off x="1025462" y="6147255"/>
            <a:ext cx="12259610" cy="2938114"/>
            <a:chOff x="0" y="0"/>
            <a:chExt cx="3682024" cy="746746"/>
          </a:xfrm>
        </p:grpSpPr>
        <p:sp>
          <p:nvSpPr>
            <p:cNvPr id="14" name="Freeform 14">
              <a:extLst>
                <a:ext uri="{FF2B5EF4-FFF2-40B4-BE49-F238E27FC236}">
                  <a16:creationId xmlns:a16="http://schemas.microsoft.com/office/drawing/2014/main" id="{3A27B1B4-3362-F537-218E-394B33AD21DB}"/>
                </a:ext>
              </a:extLst>
            </p:cNvPr>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a:extLst>
                <a:ext uri="{FF2B5EF4-FFF2-40B4-BE49-F238E27FC236}">
                  <a16:creationId xmlns:a16="http://schemas.microsoft.com/office/drawing/2014/main" id="{7B02660C-E007-45D4-9B47-DCCEA27F450C}"/>
                </a:ext>
              </a:extLst>
            </p:cNvPr>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7" name="TextBox 17">
            <a:extLst>
              <a:ext uri="{FF2B5EF4-FFF2-40B4-BE49-F238E27FC236}">
                <a16:creationId xmlns:a16="http://schemas.microsoft.com/office/drawing/2014/main" id="{50B6BAA3-7615-E11C-D24A-F5AEB547C670}"/>
              </a:ext>
            </a:extLst>
          </p:cNvPr>
          <p:cNvSpPr txBox="1"/>
          <p:nvPr/>
        </p:nvSpPr>
        <p:spPr>
          <a:xfrm>
            <a:off x="2142191" y="888605"/>
            <a:ext cx="8983009" cy="1447319"/>
          </a:xfrm>
          <a:prstGeom prst="rect">
            <a:avLst/>
          </a:prstGeom>
        </p:spPr>
        <p:txBody>
          <a:bodyPr wrap="square" lIns="0" tIns="0" rIns="0" bIns="0" rtlCol="0" anchor="t">
            <a:spAutoFit/>
          </a:bodyPr>
          <a:lstStyle/>
          <a:p>
            <a:pPr>
              <a:lnSpc>
                <a:spcPts val="13774"/>
              </a:lnSpc>
            </a:pPr>
            <a:r>
              <a:rPr lang="en-US" sz="4400" spc="600" dirty="0">
                <a:solidFill>
                  <a:srgbClr val="231F20"/>
                </a:solidFill>
                <a:latin typeface="Oswald Bold"/>
              </a:rPr>
              <a:t>DATA UNDERSTANDING</a:t>
            </a:r>
          </a:p>
        </p:txBody>
      </p:sp>
      <p:sp>
        <p:nvSpPr>
          <p:cNvPr id="18" name="TextBox 18">
            <a:extLst>
              <a:ext uri="{FF2B5EF4-FFF2-40B4-BE49-F238E27FC236}">
                <a16:creationId xmlns:a16="http://schemas.microsoft.com/office/drawing/2014/main" id="{F16B214F-FEB1-7854-4D85-C73690B2A40E}"/>
              </a:ext>
            </a:extLst>
          </p:cNvPr>
          <p:cNvSpPr txBox="1"/>
          <p:nvPr/>
        </p:nvSpPr>
        <p:spPr>
          <a:xfrm>
            <a:off x="1813734" y="3009900"/>
            <a:ext cx="10683066" cy="2154436"/>
          </a:xfrm>
          <a:prstGeom prst="rect">
            <a:avLst/>
          </a:prstGeom>
        </p:spPr>
        <p:txBody>
          <a:bodyPr wrap="square" lIns="0" tIns="0" rIns="0" bIns="0" rtlCol="0" anchor="t">
            <a:spAutoFit/>
          </a:bodyPr>
          <a:lstStyle/>
          <a:p>
            <a:pPr marL="0" algn="just" rtl="0" eaLnBrk="1" latinLnBrk="0" hangingPunct="1">
              <a:spcBef>
                <a:spcPts val="0"/>
              </a:spcBef>
              <a:spcAft>
                <a:spcPts val="0"/>
              </a:spcAft>
            </a:pPr>
            <a:r>
              <a:rPr lang="en-US" sz="2800" b="1" kern="1200" dirty="0">
                <a:solidFill>
                  <a:srgbClr val="000000"/>
                </a:solidFill>
                <a:effectLst/>
                <a:latin typeface="Georgia" panose="02040502050405020303" pitchFamily="18" charset="0"/>
                <a:ea typeface="+mn-ea"/>
                <a:cs typeface="Arial" panose="020B0604020202020204" pitchFamily="34" charset="0"/>
              </a:rPr>
              <a:t>Dataset Overview:</a:t>
            </a:r>
          </a:p>
          <a:p>
            <a:pPr marL="0" algn="just" rtl="0" eaLnBrk="1" latinLnBrk="0" hangingPunct="1">
              <a:spcBef>
                <a:spcPts val="0"/>
              </a:spcBef>
              <a:spcAft>
                <a:spcPts val="0"/>
              </a:spcAft>
            </a:pPr>
            <a:r>
              <a:rPr lang="en-US" sz="2800" kern="1200" dirty="0">
                <a:solidFill>
                  <a:srgbClr val="000000"/>
                </a:solidFill>
                <a:effectLst/>
                <a:latin typeface="Georgia" panose="02040502050405020303" pitchFamily="18" charset="0"/>
                <a:ea typeface="+mn-ea"/>
                <a:cs typeface="Arial" panose="020B0604020202020204" pitchFamily="34" charset="0"/>
              </a:rPr>
              <a:t>The dataset contains a large number of small pathology images to classify. The files are named with an image ID, and the dataset provides the ground truth for the images. The dataset contains over 220k color images of size 96x96 pixels.</a:t>
            </a:r>
          </a:p>
        </p:txBody>
      </p:sp>
      <p:sp>
        <p:nvSpPr>
          <p:cNvPr id="19" name="TextBox 19">
            <a:extLst>
              <a:ext uri="{FF2B5EF4-FFF2-40B4-BE49-F238E27FC236}">
                <a16:creationId xmlns:a16="http://schemas.microsoft.com/office/drawing/2014/main" id="{A1A47664-CB3A-3F3C-934B-49D556E999FF}"/>
              </a:ext>
            </a:extLst>
          </p:cNvPr>
          <p:cNvSpPr txBox="1"/>
          <p:nvPr/>
        </p:nvSpPr>
        <p:spPr>
          <a:xfrm>
            <a:off x="1813734" y="6754537"/>
            <a:ext cx="10683066" cy="1723549"/>
          </a:xfrm>
          <a:prstGeom prst="rect">
            <a:avLst/>
          </a:prstGeom>
        </p:spPr>
        <p:txBody>
          <a:bodyPr wrap="square" lIns="0" tIns="0" rIns="0" bIns="0" rtlCol="0" anchor="t">
            <a:spAutoFit/>
          </a:bodyPr>
          <a:lstStyle/>
          <a:p>
            <a:pPr marL="0" algn="just" rtl="0" eaLnBrk="1" latinLnBrk="0" hangingPunct="1">
              <a:spcBef>
                <a:spcPts val="0"/>
              </a:spcBef>
              <a:spcAft>
                <a:spcPts val="0"/>
              </a:spcAft>
            </a:pPr>
            <a:r>
              <a:rPr lang="en-US" sz="2800" b="1" kern="1200" dirty="0">
                <a:solidFill>
                  <a:srgbClr val="000000"/>
                </a:solidFill>
                <a:effectLst/>
                <a:latin typeface="Georgia" panose="02040502050405020303" pitchFamily="18" charset="0"/>
                <a:ea typeface="+mn-ea"/>
                <a:cs typeface="Arial" panose="020B0604020202020204" pitchFamily="34" charset="0"/>
              </a:rPr>
              <a:t>Labeling Criteria</a:t>
            </a:r>
            <a:r>
              <a:rPr lang="en-US" sz="2800" kern="1200" dirty="0">
                <a:solidFill>
                  <a:srgbClr val="000000"/>
                </a:solidFill>
                <a:effectLst/>
                <a:latin typeface="Georgia" panose="02040502050405020303" pitchFamily="18" charset="0"/>
                <a:ea typeface="+mn-ea"/>
                <a:cs typeface="Arial" panose="020B0604020202020204" pitchFamily="34" charset="0"/>
              </a:rPr>
              <a:t>:</a:t>
            </a:r>
          </a:p>
          <a:p>
            <a:pPr marL="0" algn="just" rtl="0" eaLnBrk="1" latinLnBrk="0" hangingPunct="1">
              <a:spcBef>
                <a:spcPts val="0"/>
              </a:spcBef>
              <a:spcAft>
                <a:spcPts val="0"/>
              </a:spcAft>
            </a:pPr>
            <a:r>
              <a:rPr lang="en-US" sz="2800" kern="1200" dirty="0">
                <a:solidFill>
                  <a:srgbClr val="000000"/>
                </a:solidFill>
                <a:effectLst/>
                <a:latin typeface="Georgia" panose="02040502050405020303" pitchFamily="18" charset="0"/>
                <a:ea typeface="+mn-ea"/>
                <a:cs typeface="Arial" panose="020B0604020202020204" pitchFamily="34" charset="0"/>
              </a:rPr>
              <a:t>A positive label indicates that the center 32x32px region of a patch contains at least one pixel of tumor tissue, and the tumor tissue in the outer region of the patch does not influence the label.</a:t>
            </a:r>
          </a:p>
        </p:txBody>
      </p:sp>
      <p:sp>
        <p:nvSpPr>
          <p:cNvPr id="20" name="Freeform 20">
            <a:extLst>
              <a:ext uri="{FF2B5EF4-FFF2-40B4-BE49-F238E27FC236}">
                <a16:creationId xmlns:a16="http://schemas.microsoft.com/office/drawing/2014/main" id="{94B53AC5-0ED7-DEEB-55CC-5A6D7D62910A}"/>
              </a:ext>
            </a:extLst>
          </p:cNvPr>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1088158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131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grpSp>
        <p:nvGrpSpPr>
          <p:cNvPr id="3" name="Group 3"/>
          <p:cNvGrpSpPr/>
          <p:nvPr/>
        </p:nvGrpSpPr>
        <p:grpSpPr>
          <a:xfrm>
            <a:off x="275451" y="71675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62188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grpSp>
        <p:nvGrpSpPr>
          <p:cNvPr id="8" name="Group 8"/>
          <p:cNvGrpSpPr/>
          <p:nvPr/>
        </p:nvGrpSpPr>
        <p:grpSpPr>
          <a:xfrm>
            <a:off x="5105400" y="2552700"/>
            <a:ext cx="12259610" cy="3013067"/>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62188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grpSp>
        <p:nvGrpSpPr>
          <p:cNvPr id="13" name="Group 13"/>
          <p:cNvGrpSpPr/>
          <p:nvPr/>
        </p:nvGrpSpPr>
        <p:grpSpPr>
          <a:xfrm>
            <a:off x="5105400" y="6057900"/>
            <a:ext cx="12259610" cy="2938114"/>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5715000" y="888605"/>
            <a:ext cx="12473765" cy="1459310"/>
          </a:xfrm>
          <a:prstGeom prst="rect">
            <a:avLst/>
          </a:prstGeom>
        </p:spPr>
        <p:txBody>
          <a:bodyPr wrap="square" lIns="0" tIns="0" rIns="0" bIns="0" rtlCol="0" anchor="t">
            <a:spAutoFit/>
          </a:bodyPr>
          <a:lstStyle/>
          <a:p>
            <a:pPr>
              <a:lnSpc>
                <a:spcPts val="13774"/>
              </a:lnSpc>
            </a:pPr>
            <a:r>
              <a:rPr lang="en-US" sz="4400" spc="600" dirty="0">
                <a:solidFill>
                  <a:srgbClr val="231F20"/>
                </a:solidFill>
                <a:latin typeface="Oswald Bold"/>
              </a:rPr>
              <a:t>DATA PREPARATION AND VISUALIZATION</a:t>
            </a:r>
          </a:p>
        </p:txBody>
      </p:sp>
      <p:sp>
        <p:nvSpPr>
          <p:cNvPr id="18" name="TextBox 18"/>
          <p:cNvSpPr txBox="1"/>
          <p:nvPr/>
        </p:nvSpPr>
        <p:spPr>
          <a:xfrm>
            <a:off x="5890434" y="3343751"/>
            <a:ext cx="10683066" cy="1723549"/>
          </a:xfrm>
          <a:prstGeom prst="rect">
            <a:avLst/>
          </a:prstGeom>
        </p:spPr>
        <p:txBody>
          <a:bodyPr wrap="square" lIns="0" tIns="0" rIns="0" bIns="0" rtlCol="0" anchor="t">
            <a:spAutoFit/>
          </a:bodyPr>
          <a:lstStyle/>
          <a:p>
            <a:r>
              <a:rPr lang="en-US" sz="2800" b="1" dirty="0">
                <a:latin typeface="Georgia" panose="02040502050405020303" pitchFamily="18" charset="0"/>
              </a:rPr>
              <a:t>Resizing: </a:t>
            </a:r>
            <a:r>
              <a:rPr lang="en-US" sz="2800" dirty="0">
                <a:latin typeface="Georgia" panose="02040502050405020303" pitchFamily="18" charset="0"/>
              </a:rPr>
              <a:t>Images are resized to a consistent size (e.g., 96x96 pixels) for uniformity.</a:t>
            </a:r>
          </a:p>
          <a:p>
            <a:r>
              <a:rPr lang="en-US" sz="2800" b="1" dirty="0">
                <a:latin typeface="Georgia" panose="02040502050405020303" pitchFamily="18" charset="0"/>
              </a:rPr>
              <a:t>Normalization: </a:t>
            </a:r>
            <a:r>
              <a:rPr lang="en-US" sz="2800" dirty="0">
                <a:latin typeface="Georgia" panose="02040502050405020303" pitchFamily="18" charset="0"/>
              </a:rPr>
              <a:t>Pixel values are scaled to a range between 0 and 1 for better convergence.</a:t>
            </a:r>
          </a:p>
        </p:txBody>
      </p:sp>
      <p:sp>
        <p:nvSpPr>
          <p:cNvPr id="19" name="TextBox 19"/>
          <p:cNvSpPr txBox="1"/>
          <p:nvPr/>
        </p:nvSpPr>
        <p:spPr>
          <a:xfrm>
            <a:off x="5890434" y="6743700"/>
            <a:ext cx="10683066" cy="1723549"/>
          </a:xfrm>
          <a:prstGeom prst="rect">
            <a:avLst/>
          </a:prstGeom>
        </p:spPr>
        <p:txBody>
          <a:bodyPr wrap="square" lIns="0" tIns="0" rIns="0" bIns="0" rtlCol="0" anchor="t">
            <a:spAutoFit/>
          </a:bodyPr>
          <a:lstStyle/>
          <a:p>
            <a:r>
              <a:rPr lang="en-US" sz="2800" b="1" dirty="0">
                <a:latin typeface="Georgia" panose="02040502050405020303" pitchFamily="18" charset="0"/>
              </a:rPr>
              <a:t>Data Augmentation: </a:t>
            </a:r>
            <a:r>
              <a:rPr lang="en-US" sz="2800" dirty="0">
                <a:latin typeface="Georgia" panose="02040502050405020303" pitchFamily="18" charset="0"/>
              </a:rPr>
              <a:t>Techniques like rotation, flipping, and shifting create additional training samples.</a:t>
            </a:r>
          </a:p>
          <a:p>
            <a:r>
              <a:rPr lang="en-US" sz="2800" b="1" dirty="0" err="1">
                <a:latin typeface="Georgia" panose="02040502050405020303" pitchFamily="18" charset="0"/>
              </a:rPr>
              <a:t>ImageDataGenerator</a:t>
            </a:r>
            <a:r>
              <a:rPr lang="en-US" sz="2800" b="1" dirty="0">
                <a:latin typeface="Georgia" panose="02040502050405020303" pitchFamily="18" charset="0"/>
              </a:rPr>
              <a:t>: </a:t>
            </a:r>
            <a:r>
              <a:rPr lang="en-US" sz="2800" dirty="0">
                <a:latin typeface="Georgia" panose="02040502050405020303" pitchFamily="18" charset="0"/>
              </a:rPr>
              <a:t>Frameworks like </a:t>
            </a:r>
            <a:r>
              <a:rPr lang="en-US" sz="2800" dirty="0" err="1">
                <a:latin typeface="Georgia" panose="02040502050405020303" pitchFamily="18" charset="0"/>
              </a:rPr>
              <a:t>Keras</a:t>
            </a:r>
            <a:r>
              <a:rPr lang="en-US" sz="2800" dirty="0">
                <a:latin typeface="Georgia" panose="02040502050405020303" pitchFamily="18" charset="0"/>
              </a:rPr>
              <a:t> offer the class for easy data augmentation and preparation.</a:t>
            </a:r>
          </a:p>
        </p:txBody>
      </p:sp>
      <p:sp>
        <p:nvSpPr>
          <p:cNvPr id="20" name="Freeform 20"/>
          <p:cNvSpPr/>
          <p:nvPr/>
        </p:nvSpPr>
        <p:spPr>
          <a:xfrm>
            <a:off x="14189677" y="802029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2052" name="Picture 4">
            <a:extLst>
              <a:ext uri="{FF2B5EF4-FFF2-40B4-BE49-F238E27FC236}">
                <a16:creationId xmlns:a16="http://schemas.microsoft.com/office/drawing/2014/main" id="{2B2A63A5-0DA5-31B1-67A7-F7227316343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917" y="3619499"/>
            <a:ext cx="3823483" cy="457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606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905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r>
              <a:rPr lang="en-US" dirty="0"/>
              <a:t>Screenshot 2024-03-02 at 10.50.03 PM</a:t>
            </a:r>
          </a:p>
        </p:txBody>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descr="A collage of cells&#10;&#10;Description automatically generated">
            <a:extLst>
              <a:ext uri="{FF2B5EF4-FFF2-40B4-BE49-F238E27FC236}">
                <a16:creationId xmlns:a16="http://schemas.microsoft.com/office/drawing/2014/main" id="{9C594EEE-8E07-D5F8-F2F4-5D530748F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583" y="901298"/>
            <a:ext cx="17246834" cy="4205297"/>
          </a:xfrm>
          <a:prstGeom prst="rect">
            <a:avLst/>
          </a:prstGeom>
        </p:spPr>
      </p:pic>
      <p:pic>
        <p:nvPicPr>
          <p:cNvPr id="7" name="Picture 6" descr="A pie chart with a green and pink circle&#10;&#10;Description automatically generated">
            <a:extLst>
              <a:ext uri="{FF2B5EF4-FFF2-40B4-BE49-F238E27FC236}">
                <a16:creationId xmlns:a16="http://schemas.microsoft.com/office/drawing/2014/main" id="{8A52FDAF-D3FB-8C25-5112-5AFD841B4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1885" y="5334000"/>
            <a:ext cx="5689600" cy="4699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905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8" name="TextBox 37">
            <a:extLst>
              <a:ext uri="{FF2B5EF4-FFF2-40B4-BE49-F238E27FC236}">
                <a16:creationId xmlns:a16="http://schemas.microsoft.com/office/drawing/2014/main" id="{E092C426-99A3-5838-9329-BC4438516F71}"/>
              </a:ext>
            </a:extLst>
          </p:cNvPr>
          <p:cNvSpPr txBox="1"/>
          <p:nvPr/>
        </p:nvSpPr>
        <p:spPr>
          <a:xfrm>
            <a:off x="495208" y="3864787"/>
            <a:ext cx="12070825" cy="2123658"/>
          </a:xfrm>
          <a:prstGeom prst="rect">
            <a:avLst/>
          </a:prstGeom>
          <a:noFill/>
        </p:spPr>
        <p:txBody>
          <a:bodyPr wrap="square" rtlCol="0">
            <a:spAutoFit/>
          </a:bodyPr>
          <a:lstStyle/>
          <a:p>
            <a:r>
              <a:rPr lang="en-US" sz="6600" b="1" dirty="0">
                <a:latin typeface="Georgia" panose="02040502050405020303" pitchFamily="18" charset="0"/>
              </a:rPr>
              <a:t>CRISP-DM </a:t>
            </a:r>
          </a:p>
          <a:p>
            <a:r>
              <a:rPr lang="en-US" sz="6600" b="1" dirty="0">
                <a:latin typeface="Georgia" panose="02040502050405020303" pitchFamily="18" charset="0"/>
              </a:rPr>
              <a:t>METHODOLOGY</a:t>
            </a:r>
          </a:p>
        </p:txBody>
      </p:sp>
      <p:pic>
        <p:nvPicPr>
          <p:cNvPr id="39" name="Picture 38">
            <a:extLst>
              <a:ext uri="{FF2B5EF4-FFF2-40B4-BE49-F238E27FC236}">
                <a16:creationId xmlns:a16="http://schemas.microsoft.com/office/drawing/2014/main" id="{7201BA6F-2953-63BB-1A1B-DB557A45E367}"/>
              </a:ext>
            </a:extLst>
          </p:cNvPr>
          <p:cNvPicPr>
            <a:picLocks noChangeAspect="1"/>
          </p:cNvPicPr>
          <p:nvPr/>
        </p:nvPicPr>
        <p:blipFill>
          <a:blip r:embed="rId5"/>
          <a:stretch>
            <a:fillRect/>
          </a:stretch>
        </p:blipFill>
        <p:spPr>
          <a:xfrm>
            <a:off x="8534400" y="1146810"/>
            <a:ext cx="8269541" cy="82111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1538888" y="1195362"/>
            <a:ext cx="8904094" cy="153336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TECHNOLOGIES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074" name="Picture 2" descr="PyTorch: My First Foray into Deep Learning | by Zachary Pollatsek | Medium">
            <a:extLst>
              <a:ext uri="{FF2B5EF4-FFF2-40B4-BE49-F238E27FC236}">
                <a16:creationId xmlns:a16="http://schemas.microsoft.com/office/drawing/2014/main" id="{27B145BE-4BC5-363F-0ADF-3F4E628D0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1603" y="2751585"/>
            <a:ext cx="41148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EBF5E042-F556-B215-E862-3ADF5651B9D4}"/>
              </a:ext>
            </a:extLst>
          </p:cNvPr>
          <p:cNvPicPr>
            <a:picLocks noChangeAspect="1"/>
          </p:cNvPicPr>
          <p:nvPr/>
        </p:nvPicPr>
        <p:blipFill>
          <a:blip r:embed="rId6"/>
          <a:stretch>
            <a:fillRect/>
          </a:stretch>
        </p:blipFill>
        <p:spPr>
          <a:xfrm>
            <a:off x="10425786" y="3096521"/>
            <a:ext cx="2177210" cy="1533368"/>
          </a:xfrm>
          <a:prstGeom prst="rect">
            <a:avLst/>
          </a:prstGeom>
        </p:spPr>
      </p:pic>
      <p:pic>
        <p:nvPicPr>
          <p:cNvPr id="3076" name="Picture 4" descr="NumPy (Numerical Python). NumPy is an open source Python library… | by  Vatsal Sharma | Medium">
            <a:extLst>
              <a:ext uri="{FF2B5EF4-FFF2-40B4-BE49-F238E27FC236}">
                <a16:creationId xmlns:a16="http://schemas.microsoft.com/office/drawing/2014/main" id="{3BCF55CA-F173-DA82-661D-BADA632ADC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4437" y="2771703"/>
            <a:ext cx="2241664" cy="22416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Sklearn? | Domino Data Lab">
            <a:extLst>
              <a:ext uri="{FF2B5EF4-FFF2-40B4-BE49-F238E27FC236}">
                <a16:creationId xmlns:a16="http://schemas.microsoft.com/office/drawing/2014/main" id="{BCABF77E-29EA-F4A4-5EE2-39B211814E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74718" y="5944682"/>
            <a:ext cx="4762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74716FA-9413-20CC-7D7B-C7C21121996A}"/>
              </a:ext>
            </a:extLst>
          </p:cNvPr>
          <p:cNvPicPr>
            <a:picLocks noChangeAspect="1"/>
          </p:cNvPicPr>
          <p:nvPr/>
        </p:nvPicPr>
        <p:blipFill>
          <a:blip r:embed="rId9"/>
          <a:stretch>
            <a:fillRect/>
          </a:stretch>
        </p:blipFill>
        <p:spPr>
          <a:xfrm>
            <a:off x="13186341" y="3401843"/>
            <a:ext cx="3350877" cy="981384"/>
          </a:xfrm>
          <a:prstGeom prst="rect">
            <a:avLst/>
          </a:prstGeom>
        </p:spPr>
      </p:pic>
      <p:pic>
        <p:nvPicPr>
          <p:cNvPr id="35" name="Picture 34">
            <a:extLst>
              <a:ext uri="{FF2B5EF4-FFF2-40B4-BE49-F238E27FC236}">
                <a16:creationId xmlns:a16="http://schemas.microsoft.com/office/drawing/2014/main" id="{C29DBB91-9756-C3B0-664F-39D3E601DF26}"/>
              </a:ext>
            </a:extLst>
          </p:cNvPr>
          <p:cNvPicPr>
            <a:picLocks noChangeAspect="1"/>
          </p:cNvPicPr>
          <p:nvPr/>
        </p:nvPicPr>
        <p:blipFill>
          <a:blip r:embed="rId10"/>
          <a:stretch>
            <a:fillRect/>
          </a:stretch>
        </p:blipFill>
        <p:spPr>
          <a:xfrm>
            <a:off x="8453617" y="5944682"/>
            <a:ext cx="1833383" cy="1821581"/>
          </a:xfrm>
          <a:prstGeom prst="rect">
            <a:avLst/>
          </a:prstGeom>
        </p:spPr>
      </p:pic>
      <p:pic>
        <p:nvPicPr>
          <p:cNvPr id="3080" name="Picture 8" descr="NVIDIA cuDNN - NVIDIA Docs">
            <a:extLst>
              <a:ext uri="{FF2B5EF4-FFF2-40B4-BE49-F238E27FC236}">
                <a16:creationId xmlns:a16="http://schemas.microsoft.com/office/drawing/2014/main" id="{E00F1281-0F7F-0802-B681-021C1A1AB9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18397" y="5913037"/>
            <a:ext cx="3350877" cy="1884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2135</TotalTime>
  <Words>398</Words>
  <Application>Microsoft Office PowerPoint</Application>
  <PresentationFormat>Custom</PresentationFormat>
  <Paragraphs>40</Paragraphs>
  <Slides>11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Oswald Bold</vt:lpstr>
      <vt:lpstr>Aptos</vt:lpstr>
      <vt:lpstr>DM Sans</vt:lpstr>
      <vt:lpstr>Arial</vt:lpstr>
      <vt:lpstr>Georgia</vt:lpstr>
      <vt:lpstr>Oswald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Uruvakili, Saileela</cp:lastModifiedBy>
  <cp:revision>9</cp:revision>
  <dcterms:created xsi:type="dcterms:W3CDTF">2006-08-16T00:00:00Z</dcterms:created>
  <dcterms:modified xsi:type="dcterms:W3CDTF">2024-03-03T21:48:42Z</dcterms:modified>
  <dc:identifier>DAF-HcAJoMM</dc:identifier>
</cp:coreProperties>
</file>